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60" r:id="rId4"/>
    <p:sldId id="261" r:id="rId5"/>
    <p:sldId id="263" r:id="rId6"/>
    <p:sldId id="262" r:id="rId7"/>
    <p:sldId id="265" r:id="rId8"/>
    <p:sldId id="264" r:id="rId9"/>
    <p:sldId id="266" r:id="rId10"/>
    <p:sldId id="268" r:id="rId11"/>
    <p:sldId id="267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7" d="100"/>
          <a:sy n="87" d="100"/>
        </p:scale>
        <p:origin x="-1330" y="18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CDC5-98AD-44E1-88A7-533147D88DE6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0B2D3-96BD-442A-B645-F6FE25465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099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CDC5-98AD-44E1-88A7-533147D88DE6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0B2D3-96BD-442A-B645-F6FE25465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2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CDC5-98AD-44E1-88A7-533147D88DE6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0B2D3-96BD-442A-B645-F6FE25465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782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CDC5-98AD-44E1-88A7-533147D88DE6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0B2D3-96BD-442A-B645-F6FE25465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403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CDC5-98AD-44E1-88A7-533147D88DE6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0B2D3-96BD-442A-B645-F6FE25465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969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CDC5-98AD-44E1-88A7-533147D88DE6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0B2D3-96BD-442A-B645-F6FE25465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585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CDC5-98AD-44E1-88A7-533147D88DE6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0B2D3-96BD-442A-B645-F6FE25465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690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CDC5-98AD-44E1-88A7-533147D88DE6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0B2D3-96BD-442A-B645-F6FE25465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091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CDC5-98AD-44E1-88A7-533147D88DE6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0B2D3-96BD-442A-B645-F6FE25465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885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CDC5-98AD-44E1-88A7-533147D88DE6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0B2D3-96BD-442A-B645-F6FE25465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89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CDC5-98AD-44E1-88A7-533147D88DE6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0B2D3-96BD-442A-B645-F6FE25465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738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8CDC5-98AD-44E1-88A7-533147D88DE6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0B2D3-96BD-442A-B645-F6FE25465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2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11162" y="135797"/>
            <a:ext cx="9508309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200" b="1" dirty="0" smtClean="0"/>
              <a:t>Программирование  ветвлений </a:t>
            </a:r>
          </a:p>
          <a:p>
            <a:pPr algn="ctr"/>
            <a:r>
              <a:rPr lang="ru-RU" sz="5200" b="1" dirty="0" smtClean="0"/>
              <a:t>на Паскале</a:t>
            </a:r>
            <a:endParaRPr lang="ru-RU" sz="5200" b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2051"/>
            <a:ext cx="8854288" cy="457199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13120" y="2444765"/>
            <a:ext cx="3837066" cy="186468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0760" y="3041964"/>
            <a:ext cx="1006017" cy="9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68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571376"/>
            <a:ext cx="9144000" cy="110799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2200" b="1" dirty="0" smtClean="0"/>
              <a:t>КОНЬЮКЦИЯ </a:t>
            </a:r>
            <a:r>
              <a:rPr lang="ru-RU" sz="2200" dirty="0" smtClean="0"/>
              <a:t>— логическая операция, по своему применению максимально приближенная к союзу «и». </a:t>
            </a:r>
          </a:p>
          <a:p>
            <a:r>
              <a:rPr lang="ru-RU" sz="2200" dirty="0" smtClean="0"/>
              <a:t>Синонимы: </a:t>
            </a:r>
            <a:r>
              <a:rPr lang="ru-RU" sz="2200" b="1" dirty="0" smtClean="0"/>
              <a:t>логическое «И»</a:t>
            </a:r>
            <a:r>
              <a:rPr lang="ru-RU" sz="2200" dirty="0" smtClean="0"/>
              <a:t>, </a:t>
            </a:r>
            <a:r>
              <a:rPr lang="ru-RU" sz="2200" b="1" dirty="0" smtClean="0"/>
              <a:t>логическое умножение</a:t>
            </a:r>
            <a:r>
              <a:rPr lang="ru-RU" sz="2200" dirty="0" smtClean="0"/>
              <a:t>, иногда просто </a:t>
            </a:r>
            <a:r>
              <a:rPr lang="ru-RU" sz="2200" b="1" dirty="0" smtClean="0"/>
              <a:t>«И»</a:t>
            </a:r>
            <a:r>
              <a:rPr lang="ru-RU" sz="2200" dirty="0" smtClean="0"/>
              <a:t>.</a:t>
            </a:r>
            <a:endParaRPr lang="ru-RU" sz="2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2784586"/>
            <a:ext cx="9144000" cy="17851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2200" b="1" dirty="0" smtClean="0"/>
              <a:t>ДИЗЪЮКЦИЯ</a:t>
            </a:r>
            <a:r>
              <a:rPr lang="ru-RU" sz="2200" dirty="0" smtClean="0"/>
              <a:t> — логическая информация, по своему применению максимально приближённая к союзу «или» в смысле «или то, или это, или оба сразу»</a:t>
            </a:r>
          </a:p>
          <a:p>
            <a:r>
              <a:rPr lang="ru-RU" sz="2200" dirty="0" smtClean="0"/>
              <a:t>Синонимы: </a:t>
            </a:r>
            <a:r>
              <a:rPr lang="ru-RU" sz="2200" b="1" dirty="0" smtClean="0"/>
              <a:t>логическое сложение</a:t>
            </a:r>
            <a:r>
              <a:rPr lang="ru-RU" sz="2200" dirty="0" smtClean="0"/>
              <a:t>, </a:t>
            </a:r>
            <a:r>
              <a:rPr lang="ru-RU" sz="2200" b="1" dirty="0" smtClean="0"/>
              <a:t>логическое ИЛИ</a:t>
            </a:r>
            <a:r>
              <a:rPr lang="ru-RU" sz="2200" dirty="0" smtClean="0"/>
              <a:t>, </a:t>
            </a:r>
            <a:r>
              <a:rPr lang="ru-RU" sz="2200" b="1" dirty="0" smtClean="0"/>
              <a:t>включающее ИЛИ</a:t>
            </a:r>
            <a:r>
              <a:rPr lang="ru-RU" sz="2200" dirty="0" smtClean="0"/>
              <a:t>; иногда просто «</a:t>
            </a:r>
            <a:r>
              <a:rPr lang="ru-RU" sz="2200" b="1" dirty="0" smtClean="0"/>
              <a:t>ИЛИ»</a:t>
            </a:r>
            <a:endParaRPr lang="ru-RU" sz="2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4702065"/>
            <a:ext cx="9144000" cy="7694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2200" b="1" dirty="0" smtClean="0"/>
              <a:t>ИМПЛИКАЦИЯ</a:t>
            </a:r>
            <a:r>
              <a:rPr lang="ru-RU" sz="2200" dirty="0" smtClean="0"/>
              <a:t> —бинарная логическая связка, по своему применению приближенная к союзам </a:t>
            </a:r>
            <a:r>
              <a:rPr lang="ru-RU" sz="2200" b="1" dirty="0" smtClean="0"/>
              <a:t>«</a:t>
            </a:r>
            <a:r>
              <a:rPr lang="ru-RU" sz="2200" b="1" i="1" dirty="0" smtClean="0"/>
              <a:t>если</a:t>
            </a:r>
            <a:r>
              <a:rPr lang="ru-RU" sz="2200" b="1" dirty="0" smtClean="0"/>
              <a:t>… </a:t>
            </a:r>
            <a:r>
              <a:rPr lang="ru-RU" sz="2200" b="1" i="1" dirty="0" smtClean="0"/>
              <a:t>то</a:t>
            </a:r>
            <a:r>
              <a:rPr lang="ru-RU" sz="2200" b="1" dirty="0" smtClean="0"/>
              <a:t>…»</a:t>
            </a:r>
            <a:r>
              <a:rPr lang="ru-RU" sz="2200" dirty="0" smtClean="0"/>
              <a:t>.</a:t>
            </a:r>
            <a:endParaRPr lang="ru-RU" sz="2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5585769"/>
            <a:ext cx="9144000" cy="110799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2200" b="1" dirty="0" smtClean="0"/>
              <a:t>ОТРИЦАНИЕ - </a:t>
            </a:r>
            <a:r>
              <a:rPr lang="ru-RU" sz="2200" dirty="0" smtClean="0"/>
              <a:t>операция</a:t>
            </a:r>
            <a:r>
              <a:rPr lang="ru-RU" sz="2200" b="1" dirty="0" smtClean="0"/>
              <a:t> </a:t>
            </a:r>
            <a:r>
              <a:rPr lang="ru-RU" sz="2200" dirty="0" smtClean="0"/>
              <a:t>над суждениями, результатом которой является суждение (в известном смысле) «противоположное» исходному. </a:t>
            </a:r>
          </a:p>
          <a:p>
            <a:r>
              <a:rPr lang="ru-RU" sz="2200" dirty="0" smtClean="0"/>
              <a:t>Синоним: </a:t>
            </a:r>
            <a:r>
              <a:rPr lang="ru-RU" sz="2200" b="1" dirty="0" smtClean="0"/>
              <a:t>логическое "НЕ"</a:t>
            </a:r>
            <a:r>
              <a:rPr lang="ru-RU" sz="2200" dirty="0" smtClean="0"/>
              <a:t>.</a:t>
            </a:r>
            <a:endParaRPr lang="ru-RU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95061" y="146339"/>
            <a:ext cx="895387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/>
              <a:t>Вспомним </a:t>
            </a:r>
            <a:r>
              <a:rPr lang="ru-RU" sz="2600" b="1" dirty="0" smtClean="0"/>
              <a:t>понятия алгебры логики</a:t>
            </a:r>
            <a:r>
              <a:rPr lang="ru-RU" sz="2600" dirty="0" smtClean="0"/>
              <a:t>, прежде чем приступить к рассмотрению третьего варианта решения задачи (найти большее из трех чисел):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8953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42039" y="-117651"/>
            <a:ext cx="6308137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000" b="1" dirty="0" smtClean="0"/>
              <a:t>Логические операции</a:t>
            </a:r>
            <a:endParaRPr lang="ru-RU" sz="5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19327" y="1893002"/>
            <a:ext cx="502467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smtClean="0"/>
              <a:t>Program</a:t>
            </a:r>
            <a:r>
              <a:rPr lang="en-US" sz="2700" dirty="0" smtClean="0"/>
              <a:t> BIT3;</a:t>
            </a:r>
            <a:br>
              <a:rPr lang="en-US" sz="2700" dirty="0" smtClean="0"/>
            </a:br>
            <a:r>
              <a:rPr lang="en-US" sz="2700" b="1" dirty="0" err="1" smtClean="0"/>
              <a:t>var</a:t>
            </a:r>
            <a:r>
              <a:rPr lang="en-US" sz="2700" dirty="0" smtClean="0"/>
              <a:t> </a:t>
            </a:r>
            <a:r>
              <a:rPr lang="ru-RU" sz="2700" dirty="0" smtClean="0"/>
              <a:t>А,В,С,</a:t>
            </a:r>
            <a:r>
              <a:rPr lang="en-US" sz="2700" dirty="0" smtClean="0"/>
              <a:t>D: real; </a:t>
            </a:r>
            <a:br>
              <a:rPr lang="en-US" sz="2700" dirty="0" smtClean="0"/>
            </a:br>
            <a:r>
              <a:rPr lang="en-US" sz="2700" b="1" dirty="0" smtClean="0"/>
              <a:t>begin</a:t>
            </a:r>
            <a:r>
              <a:rPr lang="en-US" sz="2700" dirty="0" smtClean="0"/>
              <a:t> </a:t>
            </a:r>
            <a:r>
              <a:rPr lang="en-US" sz="2700" dirty="0" err="1" smtClean="0"/>
              <a:t>readln</a:t>
            </a:r>
            <a:r>
              <a:rPr lang="en-US" sz="2700" dirty="0" smtClean="0"/>
              <a:t>(</a:t>
            </a:r>
            <a:r>
              <a:rPr lang="ru-RU" sz="2700" dirty="0" smtClean="0"/>
              <a:t>А,В,С);</a:t>
            </a:r>
            <a:br>
              <a:rPr lang="ru-RU" sz="2700" dirty="0" smtClean="0"/>
            </a:br>
            <a:r>
              <a:rPr lang="ru-RU" sz="2700" dirty="0" smtClean="0"/>
              <a:t>     </a:t>
            </a:r>
            <a:r>
              <a:rPr lang="en-US" sz="2700" b="1" dirty="0" smtClean="0"/>
              <a:t>if</a:t>
            </a:r>
            <a:r>
              <a:rPr lang="en-US" sz="2700" dirty="0" smtClean="0"/>
              <a:t> (A&gt;=B) </a:t>
            </a:r>
            <a:r>
              <a:rPr lang="en-US" sz="2700" b="1" dirty="0" smtClean="0"/>
              <a:t>and</a:t>
            </a:r>
            <a:r>
              <a:rPr lang="en-US" sz="2700" dirty="0" smtClean="0"/>
              <a:t> (A&gt;=C) </a:t>
            </a:r>
            <a:r>
              <a:rPr lang="en-US" sz="2700" b="1" dirty="0" smtClean="0"/>
              <a:t>then</a:t>
            </a:r>
            <a:r>
              <a:rPr lang="en-US" sz="2700" dirty="0" smtClean="0"/>
              <a:t> D:=A;</a:t>
            </a:r>
            <a:br>
              <a:rPr lang="en-US" sz="2700" dirty="0" smtClean="0"/>
            </a:br>
            <a:r>
              <a:rPr lang="en-US" sz="2700" dirty="0" smtClean="0"/>
              <a:t>     </a:t>
            </a:r>
            <a:r>
              <a:rPr lang="en-US" sz="2700" b="1" dirty="0" smtClean="0"/>
              <a:t>if</a:t>
            </a:r>
            <a:r>
              <a:rPr lang="en-US" sz="2700" dirty="0" smtClean="0"/>
              <a:t> (B&gt;=A) </a:t>
            </a:r>
            <a:r>
              <a:rPr lang="en-US" sz="2700" b="1" dirty="0" smtClean="0"/>
              <a:t>and</a:t>
            </a:r>
            <a:r>
              <a:rPr lang="en-US" sz="2700" dirty="0" smtClean="0"/>
              <a:t> (B&gt;=C) </a:t>
            </a:r>
            <a:r>
              <a:rPr lang="en-US" sz="2700" b="1" dirty="0" smtClean="0"/>
              <a:t>then</a:t>
            </a:r>
            <a:r>
              <a:rPr lang="en-US" sz="2700" dirty="0" smtClean="0"/>
              <a:t> D:=B;</a:t>
            </a:r>
            <a:br>
              <a:rPr lang="en-US" sz="2700" dirty="0" smtClean="0"/>
            </a:br>
            <a:r>
              <a:rPr lang="en-US" sz="2700" dirty="0" smtClean="0"/>
              <a:t>     </a:t>
            </a:r>
            <a:r>
              <a:rPr lang="en-US" sz="2700" b="1" dirty="0" smtClean="0"/>
              <a:t>if</a:t>
            </a:r>
            <a:r>
              <a:rPr lang="en-US" sz="2700" dirty="0" smtClean="0"/>
              <a:t> (C&gt;=A) </a:t>
            </a:r>
            <a:r>
              <a:rPr lang="en-US" sz="2700" b="1" dirty="0" smtClean="0"/>
              <a:t>and</a:t>
            </a:r>
            <a:r>
              <a:rPr lang="en-US" sz="2700" dirty="0" smtClean="0"/>
              <a:t> (C&gt;=B) </a:t>
            </a:r>
            <a:r>
              <a:rPr lang="en-US" sz="2700" b="1" dirty="0" smtClean="0"/>
              <a:t>then</a:t>
            </a:r>
            <a:r>
              <a:rPr lang="en-US" sz="2700" dirty="0" smtClean="0"/>
              <a:t> D:=C;</a:t>
            </a:r>
            <a:br>
              <a:rPr lang="en-US" sz="2700" dirty="0" smtClean="0"/>
            </a:br>
            <a:r>
              <a:rPr lang="en-US" sz="2700" dirty="0" smtClean="0"/>
              <a:t>     </a:t>
            </a:r>
            <a:r>
              <a:rPr lang="en-US" sz="2700" dirty="0" err="1" smtClean="0"/>
              <a:t>writeln</a:t>
            </a:r>
            <a:r>
              <a:rPr lang="en-US" sz="2700" dirty="0" smtClean="0"/>
              <a:t>(D)</a:t>
            </a:r>
            <a:br>
              <a:rPr lang="en-US" sz="2700" dirty="0" smtClean="0"/>
            </a:br>
            <a:r>
              <a:rPr lang="en-US" sz="2700" b="1" dirty="0" smtClean="0"/>
              <a:t>end.</a:t>
            </a:r>
            <a:endParaRPr lang="ru-RU" sz="27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8640" y="903064"/>
            <a:ext cx="89221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Составим еще один, </a:t>
            </a:r>
            <a:r>
              <a:rPr lang="ru-RU" sz="2400" b="1" dirty="0" smtClean="0"/>
              <a:t>третий вариант программы определения большего числа из трех</a:t>
            </a:r>
            <a:r>
              <a:rPr lang="ru-RU" sz="2400" dirty="0" smtClean="0"/>
              <a:t>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8640" y="2918154"/>
            <a:ext cx="3702868" cy="240065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500" dirty="0" smtClean="0"/>
              <a:t>В Паскале присутствуют все </a:t>
            </a:r>
            <a:r>
              <a:rPr lang="ru-RU" sz="2500" u="sng" dirty="0" smtClean="0"/>
              <a:t>три основные логические операции</a:t>
            </a:r>
            <a:r>
              <a:rPr lang="ru-RU" sz="2500" dirty="0" smtClean="0"/>
              <a:t>:</a:t>
            </a:r>
          </a:p>
          <a:p>
            <a:pPr algn="ctr"/>
            <a:r>
              <a:rPr lang="ru-RU" sz="2500" b="1" dirty="0" err="1" smtClean="0"/>
              <a:t>and</a:t>
            </a:r>
            <a:r>
              <a:rPr lang="ru-RU" sz="2500" dirty="0" smtClean="0"/>
              <a:t> - И (конъюнкция), </a:t>
            </a:r>
          </a:p>
          <a:p>
            <a:pPr algn="ctr"/>
            <a:r>
              <a:rPr lang="ru-RU" sz="2500" b="1" dirty="0" err="1" smtClean="0"/>
              <a:t>or</a:t>
            </a:r>
            <a:r>
              <a:rPr lang="ru-RU" sz="2500" dirty="0" smtClean="0"/>
              <a:t> - ИЛИ (дизъюнкция), </a:t>
            </a:r>
          </a:p>
          <a:p>
            <a:pPr algn="ctr"/>
            <a:r>
              <a:rPr lang="ru-RU" sz="2500" b="1" dirty="0" err="1" smtClean="0"/>
              <a:t>not</a:t>
            </a:r>
            <a:r>
              <a:rPr lang="ru-RU" sz="2500" dirty="0" smtClean="0"/>
              <a:t> - НЕ (отрицание). </a:t>
            </a:r>
            <a:endParaRPr lang="ru-RU" sz="25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8641" y="5627204"/>
            <a:ext cx="8922189" cy="110799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2200" dirty="0"/>
              <a:t>О</a:t>
            </a:r>
            <a:r>
              <a:rPr lang="ru-RU" sz="2200" dirty="0" smtClean="0"/>
              <a:t>перация </a:t>
            </a:r>
            <a:r>
              <a:rPr lang="ru-RU" sz="2200" b="1" dirty="0" err="1" smtClean="0"/>
              <a:t>and</a:t>
            </a:r>
            <a:r>
              <a:rPr lang="ru-RU" sz="2200" dirty="0" smtClean="0"/>
              <a:t> – это </a:t>
            </a:r>
            <a:r>
              <a:rPr lang="ru-RU" sz="2200" b="1" dirty="0" smtClean="0"/>
              <a:t>логическое умножение </a:t>
            </a:r>
            <a:r>
              <a:rPr lang="ru-RU" sz="2200" dirty="0" smtClean="0"/>
              <a:t>или конъюнкция. </a:t>
            </a:r>
          </a:p>
          <a:p>
            <a:r>
              <a:rPr lang="ru-RU" sz="2200" dirty="0" smtClean="0"/>
              <a:t>Ее результат - "истина", если значения обоих операндов - "истина". </a:t>
            </a:r>
          </a:p>
          <a:p>
            <a:r>
              <a:rPr lang="ru-RU" sz="2200" dirty="0" smtClean="0"/>
              <a:t>Очевидно, что если А&gt;=В и А&gt;=С, то А имеет наибольшее значение и т. д. 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45213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3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/>
              <a:t>Сложные логические выражения</a:t>
            </a:r>
            <a:endParaRPr lang="ru-RU" sz="4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8702" y="941560"/>
            <a:ext cx="8965297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      </a:t>
            </a:r>
            <a:r>
              <a:rPr lang="ru-RU" sz="2400" b="1" dirty="0" smtClean="0"/>
              <a:t>Связываемые логическими операциями, заключаются в скобки </a:t>
            </a:r>
            <a:r>
              <a:rPr lang="ru-RU" sz="2400" dirty="0" smtClean="0"/>
              <a:t>(Так надо делать всегда!). </a:t>
            </a:r>
          </a:p>
          <a:p>
            <a:endParaRPr lang="ru-RU" sz="2400" dirty="0"/>
          </a:p>
          <a:p>
            <a:r>
              <a:rPr lang="ru-RU" sz="2400" dirty="0" smtClean="0"/>
              <a:t>       Пример, требуется определить, есть ли среди чисел А, В, С хотя бы одно отрицательное. </a:t>
            </a:r>
          </a:p>
          <a:p>
            <a:endParaRPr lang="ru-RU" sz="2400" dirty="0"/>
          </a:p>
          <a:p>
            <a:r>
              <a:rPr lang="ru-RU" sz="2400" dirty="0" smtClean="0"/>
              <a:t>      Эту задачу решает следующий оператор ветвления:</a:t>
            </a:r>
          </a:p>
          <a:p>
            <a:endParaRPr lang="ru-RU" sz="2400" b="1" dirty="0" smtClean="0"/>
          </a:p>
          <a:p>
            <a:r>
              <a:rPr lang="ru-RU" sz="2800" b="1" dirty="0" err="1" smtClean="0"/>
              <a:t>if</a:t>
            </a:r>
            <a:r>
              <a:rPr lang="ru-RU" sz="2800" dirty="0" smtClean="0"/>
              <a:t> (A &lt; 0)</a:t>
            </a:r>
            <a:r>
              <a:rPr lang="ru-RU" sz="2800" dirty="0" err="1" smtClean="0"/>
              <a:t>or</a:t>
            </a:r>
            <a:r>
              <a:rPr lang="ru-RU" sz="2800" dirty="0" smtClean="0"/>
              <a:t>(B &lt; 0)</a:t>
            </a:r>
            <a:r>
              <a:rPr lang="ru-RU" sz="2800" dirty="0" err="1" smtClean="0"/>
              <a:t>or</a:t>
            </a:r>
            <a:r>
              <a:rPr lang="ru-RU" sz="2800" dirty="0" smtClean="0"/>
              <a:t>(C &lt; 0)</a:t>
            </a:r>
            <a:br>
              <a:rPr lang="ru-RU" sz="2800" dirty="0" smtClean="0"/>
            </a:br>
            <a:r>
              <a:rPr lang="ru-RU" sz="2800" dirty="0" smtClean="0"/>
              <a:t>     </a:t>
            </a:r>
            <a:r>
              <a:rPr lang="ru-RU" sz="2800" b="1" dirty="0" err="1" smtClean="0"/>
              <a:t>then</a:t>
            </a:r>
            <a:r>
              <a:rPr lang="ru-RU" sz="2800" dirty="0" smtClean="0"/>
              <a:t> </a:t>
            </a:r>
            <a:r>
              <a:rPr lang="ru-RU" sz="2800" dirty="0" err="1" smtClean="0"/>
              <a:t>write</a:t>
            </a:r>
            <a:r>
              <a:rPr lang="ru-RU" sz="2800" dirty="0" smtClean="0"/>
              <a:t> ( 'YES ') </a:t>
            </a:r>
            <a:r>
              <a:rPr lang="ru-RU" sz="2800" b="1" dirty="0" err="1" smtClean="0"/>
              <a:t>else</a:t>
            </a:r>
            <a:r>
              <a:rPr lang="ru-RU" sz="2800" dirty="0" smtClean="0"/>
              <a:t> </a:t>
            </a:r>
            <a:r>
              <a:rPr lang="ru-RU" sz="2800" dirty="0" err="1" smtClean="0"/>
              <a:t>write</a:t>
            </a:r>
            <a:r>
              <a:rPr lang="ru-RU" sz="2800" dirty="0" smtClean="0"/>
              <a:t>( 'NO ');</a:t>
            </a:r>
          </a:p>
          <a:p>
            <a:endParaRPr lang="ru-RU" sz="2400" dirty="0" smtClean="0"/>
          </a:p>
          <a:p>
            <a:r>
              <a:rPr lang="ru-RU" sz="2400" dirty="0" smtClean="0"/>
              <a:t>      Выражение, истинное для отрицательного числа, может быть записано еще и так:</a:t>
            </a:r>
          </a:p>
          <a:p>
            <a:r>
              <a:rPr lang="ru-RU" sz="2800" b="1" dirty="0" err="1" smtClean="0"/>
              <a:t>not</a:t>
            </a:r>
            <a:r>
              <a:rPr lang="ru-RU" sz="2800" dirty="0" smtClean="0"/>
              <a:t> ( A &gt;= 0)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2564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805795"/>
            <a:ext cx="914399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      </a:t>
            </a:r>
            <a:r>
              <a:rPr lang="ru-RU" sz="3500" b="1" dirty="0" smtClean="0"/>
              <a:t>Ветвление </a:t>
            </a:r>
            <a:r>
              <a:rPr lang="ru-RU" sz="3500" dirty="0" smtClean="0"/>
              <a:t>– это алгоритмическая конструкция, в которой в зависимости от условия выполняется та или иная последовательность действий. </a:t>
            </a:r>
          </a:p>
          <a:p>
            <a:endParaRPr lang="ru-RU" sz="3500" dirty="0" smtClean="0"/>
          </a:p>
          <a:p>
            <a:r>
              <a:rPr lang="ru-RU" sz="3500" dirty="0" smtClean="0"/>
              <a:t>В языке Паскаль имеется </a:t>
            </a:r>
            <a:r>
              <a:rPr lang="ru-RU" sz="3500" b="1" u="sng" dirty="0" smtClean="0"/>
              <a:t>оператор ветвления</a:t>
            </a:r>
            <a:r>
              <a:rPr lang="ru-RU" sz="3500" dirty="0" smtClean="0"/>
              <a:t>. </a:t>
            </a:r>
          </a:p>
          <a:p>
            <a:endParaRPr lang="ru-RU" sz="3500" dirty="0"/>
          </a:p>
          <a:p>
            <a:r>
              <a:rPr lang="ru-RU" sz="3500" dirty="0" smtClean="0"/>
              <a:t>Другое его название - </a:t>
            </a:r>
            <a:r>
              <a:rPr lang="ru-RU" sz="3500" b="1" u="sng" dirty="0" smtClean="0"/>
              <a:t>условный оператор</a:t>
            </a:r>
            <a:r>
              <a:rPr lang="ru-RU" sz="3500" dirty="0" smtClean="0"/>
              <a:t>.</a:t>
            </a:r>
            <a:endParaRPr lang="ru-RU"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511928" y="126748"/>
            <a:ext cx="75234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000" b="1" dirty="0" smtClean="0"/>
              <a:t>Оператор ветвления на Паскале</a:t>
            </a:r>
            <a:endParaRPr lang="ru-RU" sz="50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6992" y="126748"/>
            <a:ext cx="1553166" cy="1534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37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738265"/>
            <a:ext cx="891313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b="1" dirty="0" err="1" smtClean="0"/>
              <a:t>if</a:t>
            </a:r>
            <a:r>
              <a:rPr lang="ru-RU" sz="3500" dirty="0" smtClean="0"/>
              <a:t> &lt;логическое выражение&gt; </a:t>
            </a:r>
            <a:r>
              <a:rPr lang="ru-RU" sz="3500" b="1" dirty="0" err="1" smtClean="0"/>
              <a:t>then</a:t>
            </a:r>
            <a:r>
              <a:rPr lang="ru-RU" sz="3500" dirty="0" smtClean="0"/>
              <a:t> &lt;оператор1&gt;</a:t>
            </a:r>
            <a:br>
              <a:rPr lang="ru-RU" sz="3500" dirty="0" smtClean="0"/>
            </a:br>
            <a:r>
              <a:rPr lang="ru-RU" sz="3500" b="1" dirty="0" err="1" smtClean="0"/>
              <a:t>else</a:t>
            </a:r>
            <a:r>
              <a:rPr lang="ru-RU" sz="3500" dirty="0" smtClean="0"/>
              <a:t> &lt;оператор2&gt;</a:t>
            </a:r>
          </a:p>
          <a:p>
            <a:endParaRPr lang="ru-RU" sz="4000" dirty="0" smtClean="0"/>
          </a:p>
          <a:p>
            <a:pPr algn="r"/>
            <a:r>
              <a:rPr lang="ru-RU" sz="4000" u="sng" dirty="0" smtClean="0"/>
              <a:t>Здесь:</a:t>
            </a:r>
          </a:p>
          <a:p>
            <a:pPr algn="r"/>
            <a:r>
              <a:rPr lang="ru-RU" sz="4000" b="1" dirty="0" err="1" smtClean="0"/>
              <a:t>if</a:t>
            </a:r>
            <a:r>
              <a:rPr lang="ru-RU" sz="4000" dirty="0" smtClean="0"/>
              <a:t> - "если", </a:t>
            </a:r>
          </a:p>
          <a:p>
            <a:pPr algn="r"/>
            <a:r>
              <a:rPr lang="ru-RU" sz="4000" b="1" dirty="0" err="1" smtClean="0"/>
              <a:t>then</a:t>
            </a:r>
            <a:r>
              <a:rPr lang="ru-RU" sz="4000" dirty="0" smtClean="0"/>
              <a:t> - "то", </a:t>
            </a:r>
          </a:p>
          <a:p>
            <a:pPr algn="r"/>
            <a:r>
              <a:rPr lang="ru-RU" sz="4000" b="1" dirty="0" err="1" smtClean="0"/>
              <a:t>else</a:t>
            </a:r>
            <a:r>
              <a:rPr lang="ru-RU" sz="4000" dirty="0" smtClean="0"/>
              <a:t> - "иначе".</a:t>
            </a:r>
            <a:endParaRPr lang="ru-RU" sz="40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919" y="3304828"/>
            <a:ext cx="3331676" cy="302354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-1" y="27659"/>
            <a:ext cx="927074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000" b="1" dirty="0" smtClean="0"/>
              <a:t>Формат полного оператора ветвления следующий:</a:t>
            </a:r>
          </a:p>
        </p:txBody>
      </p:sp>
    </p:spTree>
    <p:extLst>
      <p:ext uri="{BB962C8B-B14F-4D97-AF65-F5344CB8AC3E}">
        <p14:creationId xmlns:p14="http://schemas.microsoft.com/office/powerpoint/2010/main" val="50154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000" b="1" dirty="0" smtClean="0"/>
              <a:t>Программирование полного или неполного ветвления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712800"/>
              </p:ext>
            </p:extLst>
          </p:nvPr>
        </p:nvGraphicFramePr>
        <p:xfrm>
          <a:off x="98505" y="2609340"/>
          <a:ext cx="8634430" cy="3760470"/>
        </p:xfrm>
        <a:graphic>
          <a:graphicData uri="http://schemas.openxmlformats.org/drawingml/2006/table">
            <a:tbl>
              <a:tblPr/>
              <a:tblGrid>
                <a:gridCol w="4317215"/>
                <a:gridCol w="4317215"/>
              </a:tblGrid>
              <a:tr h="3728086">
                <a:tc>
                  <a:txBody>
                    <a:bodyPr/>
                    <a:lstStyle/>
                    <a:p>
                      <a:pPr algn="ctr"/>
                      <a:r>
                        <a:rPr lang="ru-RU" sz="2700" b="1" dirty="0" err="1"/>
                        <a:t>алг</a:t>
                      </a:r>
                      <a:r>
                        <a:rPr lang="ru-RU" sz="2700" dirty="0"/>
                        <a:t> БИД1</a:t>
                      </a:r>
                      <a:br>
                        <a:rPr lang="ru-RU" sz="2700" dirty="0"/>
                      </a:br>
                      <a:r>
                        <a:rPr lang="ru-RU" sz="2700" b="1" dirty="0"/>
                        <a:t>вещ</a:t>
                      </a:r>
                      <a:r>
                        <a:rPr lang="ru-RU" sz="2700" dirty="0"/>
                        <a:t> А, В, С</a:t>
                      </a:r>
                      <a:br>
                        <a:rPr lang="ru-RU" sz="2700" dirty="0"/>
                      </a:br>
                      <a:r>
                        <a:rPr lang="ru-RU" sz="2700" b="1" dirty="0" err="1"/>
                        <a:t>нач</a:t>
                      </a:r>
                      <a:r>
                        <a:rPr lang="ru-RU" sz="2700" dirty="0"/>
                        <a:t> ввод А, В </a:t>
                      </a:r>
                      <a:br>
                        <a:rPr lang="ru-RU" sz="2700" dirty="0"/>
                      </a:br>
                      <a:r>
                        <a:rPr lang="ru-RU" sz="2700" dirty="0"/>
                        <a:t>     </a:t>
                      </a:r>
                      <a:r>
                        <a:rPr lang="ru-RU" sz="2700" b="1" dirty="0"/>
                        <a:t>если</a:t>
                      </a:r>
                      <a:r>
                        <a:rPr lang="ru-RU" sz="2700" dirty="0"/>
                        <a:t> А&gt;В </a:t>
                      </a:r>
                      <a:br>
                        <a:rPr lang="ru-RU" sz="2700" dirty="0"/>
                      </a:br>
                      <a:r>
                        <a:rPr lang="ru-RU" sz="2700" dirty="0"/>
                        <a:t>     </a:t>
                      </a:r>
                      <a:r>
                        <a:rPr lang="ru-RU" sz="2700" b="1" dirty="0"/>
                        <a:t>то</a:t>
                      </a:r>
                      <a:r>
                        <a:rPr lang="ru-RU" sz="2700" dirty="0"/>
                        <a:t> С:=А </a:t>
                      </a:r>
                      <a:br>
                        <a:rPr lang="ru-RU" sz="2700" dirty="0"/>
                      </a:br>
                      <a:r>
                        <a:rPr lang="ru-RU" sz="2700" dirty="0"/>
                        <a:t>     </a:t>
                      </a:r>
                      <a:r>
                        <a:rPr lang="ru-RU" sz="2700" b="1" dirty="0"/>
                        <a:t>иначе</a:t>
                      </a:r>
                      <a:r>
                        <a:rPr lang="ru-RU" sz="2700" dirty="0"/>
                        <a:t> С:=В </a:t>
                      </a:r>
                      <a:br>
                        <a:rPr lang="ru-RU" sz="2700" dirty="0"/>
                      </a:br>
                      <a:r>
                        <a:rPr lang="ru-RU" sz="2700" dirty="0"/>
                        <a:t>     </a:t>
                      </a:r>
                      <a:r>
                        <a:rPr lang="ru-RU" sz="2700" b="1" dirty="0" err="1"/>
                        <a:t>кв</a:t>
                      </a:r>
                      <a:r>
                        <a:rPr lang="ru-RU" sz="2700" dirty="0"/>
                        <a:t/>
                      </a:r>
                      <a:br>
                        <a:rPr lang="ru-RU" sz="2700" dirty="0"/>
                      </a:br>
                      <a:r>
                        <a:rPr lang="ru-RU" sz="2700" dirty="0"/>
                        <a:t>     вывод С</a:t>
                      </a:r>
                      <a:br>
                        <a:rPr lang="ru-RU" sz="2700" dirty="0"/>
                      </a:br>
                      <a:r>
                        <a:rPr lang="ru-RU" sz="2700" b="1" dirty="0"/>
                        <a:t>кон</a:t>
                      </a:r>
                      <a:endParaRPr lang="ru-RU" sz="2700" dirty="0"/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/>
                        <a:t>Program</a:t>
                      </a:r>
                      <a:r>
                        <a:rPr lang="en-US" sz="2700" dirty="0"/>
                        <a:t> BID1;</a:t>
                      </a:r>
                      <a:br>
                        <a:rPr lang="en-US" sz="2700" dirty="0"/>
                      </a:br>
                      <a:r>
                        <a:rPr lang="en-US" sz="2700" b="1" dirty="0" err="1"/>
                        <a:t>var</a:t>
                      </a:r>
                      <a:r>
                        <a:rPr lang="en-US" sz="2700" dirty="0"/>
                        <a:t> А, В, С : real;</a:t>
                      </a:r>
                      <a:br>
                        <a:rPr lang="en-US" sz="2700" dirty="0"/>
                      </a:br>
                      <a:r>
                        <a:rPr lang="en-US" sz="2700" b="1" dirty="0"/>
                        <a:t>begin</a:t>
                      </a:r>
                      <a:r>
                        <a:rPr lang="en-US" sz="2700" dirty="0"/>
                        <a:t> </a:t>
                      </a:r>
                      <a:r>
                        <a:rPr lang="en-US" sz="2700" dirty="0" err="1" smtClean="0"/>
                        <a:t>readln</a:t>
                      </a:r>
                      <a:r>
                        <a:rPr lang="ru-RU" sz="2700" dirty="0" smtClean="0"/>
                        <a:t> </a:t>
                      </a:r>
                      <a:r>
                        <a:rPr lang="en-US" sz="2700" dirty="0" smtClean="0"/>
                        <a:t>(</a:t>
                      </a:r>
                      <a:r>
                        <a:rPr lang="en-US" sz="2700" dirty="0"/>
                        <a:t>А, В);</a:t>
                      </a:r>
                      <a:br>
                        <a:rPr lang="en-US" sz="2700" dirty="0"/>
                      </a:br>
                      <a:r>
                        <a:rPr lang="en-US" sz="2700" dirty="0"/>
                        <a:t>     </a:t>
                      </a:r>
                      <a:r>
                        <a:rPr lang="en-US" sz="2700" b="1" dirty="0"/>
                        <a:t>if</a:t>
                      </a:r>
                      <a:r>
                        <a:rPr lang="en-US" sz="2700" dirty="0"/>
                        <a:t> A&gt;B </a:t>
                      </a:r>
                      <a:br>
                        <a:rPr lang="en-US" sz="2700" dirty="0"/>
                      </a:br>
                      <a:r>
                        <a:rPr lang="en-US" sz="2700" dirty="0"/>
                        <a:t>     </a:t>
                      </a:r>
                      <a:r>
                        <a:rPr lang="en-US" sz="2700" b="1" dirty="0"/>
                        <a:t>then</a:t>
                      </a:r>
                      <a:r>
                        <a:rPr lang="en-US" sz="2700" dirty="0"/>
                        <a:t> C:=A </a:t>
                      </a:r>
                      <a:br>
                        <a:rPr lang="en-US" sz="2700" dirty="0"/>
                      </a:br>
                      <a:r>
                        <a:rPr lang="en-US" sz="2700" dirty="0"/>
                        <a:t>     </a:t>
                      </a:r>
                      <a:r>
                        <a:rPr lang="en-US" sz="2700" b="1" dirty="0"/>
                        <a:t>else</a:t>
                      </a:r>
                      <a:r>
                        <a:rPr lang="en-US" sz="2700" dirty="0"/>
                        <a:t> C:=B;</a:t>
                      </a:r>
                      <a:br>
                        <a:rPr lang="en-US" sz="2700" dirty="0"/>
                      </a:br>
                      <a:r>
                        <a:rPr lang="en-US" sz="2700" dirty="0"/>
                        <a:t>     </a:t>
                      </a:r>
                      <a:r>
                        <a:rPr lang="en-US" sz="2700" dirty="0" err="1" smtClean="0"/>
                        <a:t>writeln</a:t>
                      </a:r>
                      <a:r>
                        <a:rPr lang="ru-RU" sz="2700" dirty="0" smtClean="0"/>
                        <a:t> </a:t>
                      </a:r>
                      <a:r>
                        <a:rPr lang="en-US" sz="2700" dirty="0" smtClean="0"/>
                        <a:t>(</a:t>
                      </a:r>
                      <a:r>
                        <a:rPr lang="en-US" sz="2700" dirty="0"/>
                        <a:t>С)</a:t>
                      </a:r>
                      <a:br>
                        <a:rPr lang="en-US" sz="2700" dirty="0"/>
                      </a:br>
                      <a:r>
                        <a:rPr lang="en-US" sz="2700" b="1" dirty="0"/>
                        <a:t>end.</a:t>
                      </a:r>
                      <a:endParaRPr lang="en-US" sz="2700" dirty="0"/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98505" y="1738265"/>
            <a:ext cx="904549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 Сравните запись алгоритма БИД1 на алгоритмическом</a:t>
            </a: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языке с соответствующей программой на языке программирования Паскаль.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41956" y="2461725"/>
            <a:ext cx="2670772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Полное ветвление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53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01600" y="508000"/>
            <a:ext cx="914400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 Паскале допускаются все виды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отношений (ниже указаны их знаки):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68846" y="1819043"/>
            <a:ext cx="73881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/>
              <a:t>&lt; (меньше);</a:t>
            </a:r>
          </a:p>
          <a:p>
            <a:r>
              <a:rPr lang="ru-RU" sz="4800" dirty="0" smtClean="0"/>
              <a:t>&gt; (больше);</a:t>
            </a:r>
          </a:p>
          <a:p>
            <a:r>
              <a:rPr lang="ru-RU" sz="4800" dirty="0" smtClean="0"/>
              <a:t>= (равно);</a:t>
            </a:r>
          </a:p>
          <a:p>
            <a:r>
              <a:rPr lang="ru-RU" sz="4800" dirty="0" smtClean="0"/>
              <a:t>&lt;&gt; (не равно);</a:t>
            </a:r>
          </a:p>
          <a:p>
            <a:r>
              <a:rPr lang="ru-RU" sz="4800" dirty="0" smtClean="0"/>
              <a:t>&lt;= (больше или равно);</a:t>
            </a:r>
          </a:p>
          <a:p>
            <a:r>
              <a:rPr lang="ru-RU" sz="4800" dirty="0" smtClean="0"/>
              <a:t>&lt;= (меньше или равно).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910" y="1819043"/>
            <a:ext cx="4067078" cy="305030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Простой формой логического выражения является </a:t>
            </a:r>
            <a:r>
              <a:rPr lang="ru-RU" sz="2200" b="1" dirty="0" smtClean="0"/>
              <a:t>оператор отношения.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416924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792290"/>
              </p:ext>
            </p:extLst>
          </p:nvPr>
        </p:nvGraphicFramePr>
        <p:xfrm>
          <a:off x="112515" y="2245545"/>
          <a:ext cx="8950004" cy="4412772"/>
        </p:xfrm>
        <a:graphic>
          <a:graphicData uri="http://schemas.openxmlformats.org/drawingml/2006/table">
            <a:tbl>
              <a:tblPr/>
              <a:tblGrid>
                <a:gridCol w="4475002"/>
                <a:gridCol w="4475002"/>
              </a:tblGrid>
              <a:tr h="4412772">
                <a:tc>
                  <a:txBody>
                    <a:bodyPr/>
                    <a:lstStyle/>
                    <a:p>
                      <a:pPr algn="ctr"/>
                      <a:r>
                        <a:rPr lang="ru-RU" sz="2700" b="1" dirty="0" err="1"/>
                        <a:t>алг</a:t>
                      </a:r>
                      <a:r>
                        <a:rPr lang="ru-RU" sz="2700" dirty="0"/>
                        <a:t> БИД2 </a:t>
                      </a:r>
                      <a:br>
                        <a:rPr lang="ru-RU" sz="2700" dirty="0"/>
                      </a:br>
                      <a:r>
                        <a:rPr lang="ru-RU" sz="2700" b="1" dirty="0"/>
                        <a:t>вещ</a:t>
                      </a:r>
                      <a:r>
                        <a:rPr lang="ru-RU" sz="2700" dirty="0"/>
                        <a:t> А, В, С</a:t>
                      </a:r>
                      <a:br>
                        <a:rPr lang="ru-RU" sz="2700" dirty="0"/>
                      </a:br>
                      <a:r>
                        <a:rPr lang="ru-RU" sz="2700" b="1" dirty="0" err="1"/>
                        <a:t>нач</a:t>
                      </a:r>
                      <a:r>
                        <a:rPr lang="ru-RU" sz="2700" dirty="0"/>
                        <a:t> ввод А, В</a:t>
                      </a:r>
                      <a:br>
                        <a:rPr lang="ru-RU" sz="2700" dirty="0"/>
                      </a:br>
                      <a:r>
                        <a:rPr lang="ru-RU" sz="2700" dirty="0"/>
                        <a:t>     С:=А</a:t>
                      </a:r>
                      <a:br>
                        <a:rPr lang="ru-RU" sz="2700" dirty="0"/>
                      </a:br>
                      <a:r>
                        <a:rPr lang="ru-RU" sz="2700" dirty="0"/>
                        <a:t>     </a:t>
                      </a:r>
                      <a:r>
                        <a:rPr lang="ru-RU" sz="2700" b="1" dirty="0"/>
                        <a:t>если</a:t>
                      </a:r>
                      <a:r>
                        <a:rPr lang="ru-RU" sz="2700" dirty="0"/>
                        <a:t> В &gt; А</a:t>
                      </a:r>
                      <a:br>
                        <a:rPr lang="ru-RU" sz="2700" dirty="0"/>
                      </a:br>
                      <a:r>
                        <a:rPr lang="ru-RU" sz="2700" dirty="0"/>
                        <a:t>     </a:t>
                      </a:r>
                      <a:r>
                        <a:rPr lang="ru-RU" sz="2700" b="1" dirty="0"/>
                        <a:t>то</a:t>
                      </a:r>
                      <a:r>
                        <a:rPr lang="ru-RU" sz="2700" dirty="0"/>
                        <a:t> С:=B</a:t>
                      </a:r>
                      <a:br>
                        <a:rPr lang="ru-RU" sz="2700" dirty="0"/>
                      </a:br>
                      <a:r>
                        <a:rPr lang="ru-RU" sz="2700" dirty="0"/>
                        <a:t>     </a:t>
                      </a:r>
                      <a:r>
                        <a:rPr lang="ru-RU" sz="2700" b="1" dirty="0" err="1"/>
                        <a:t>кв</a:t>
                      </a:r>
                      <a:r>
                        <a:rPr lang="ru-RU" sz="2700" dirty="0"/>
                        <a:t/>
                      </a:r>
                      <a:br>
                        <a:rPr lang="ru-RU" sz="2700" dirty="0"/>
                      </a:br>
                      <a:r>
                        <a:rPr lang="ru-RU" sz="2700" dirty="0"/>
                        <a:t>     вывод С</a:t>
                      </a:r>
                      <a:br>
                        <a:rPr lang="ru-RU" sz="2700" dirty="0"/>
                      </a:br>
                      <a:r>
                        <a:rPr lang="ru-RU" sz="2700" b="1" dirty="0"/>
                        <a:t>кон</a:t>
                      </a:r>
                      <a:endParaRPr lang="ru-RU" sz="2700" dirty="0"/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b="1" dirty="0"/>
                        <a:t>Program</a:t>
                      </a:r>
                      <a:r>
                        <a:rPr lang="en-US" sz="2700" dirty="0"/>
                        <a:t> BID2;</a:t>
                      </a:r>
                      <a:br>
                        <a:rPr lang="en-US" sz="2700" dirty="0"/>
                      </a:br>
                      <a:r>
                        <a:rPr lang="en-US" sz="2700" b="1" dirty="0" err="1"/>
                        <a:t>var</a:t>
                      </a:r>
                      <a:r>
                        <a:rPr lang="en-US" sz="2700" dirty="0"/>
                        <a:t> А, В, С : real;</a:t>
                      </a:r>
                      <a:br>
                        <a:rPr lang="en-US" sz="2700" dirty="0"/>
                      </a:br>
                      <a:r>
                        <a:rPr lang="en-US" sz="2700" b="1" dirty="0"/>
                        <a:t>begin</a:t>
                      </a:r>
                      <a:r>
                        <a:rPr lang="en-US" sz="2700" dirty="0"/>
                        <a:t> </a:t>
                      </a:r>
                      <a:r>
                        <a:rPr lang="en-US" sz="2700" dirty="0" err="1"/>
                        <a:t>readln</a:t>
                      </a:r>
                      <a:r>
                        <a:rPr lang="en-US" sz="2700" dirty="0"/>
                        <a:t>(А, В); </a:t>
                      </a:r>
                      <a:br>
                        <a:rPr lang="en-US" sz="2700" dirty="0"/>
                      </a:br>
                      <a:r>
                        <a:rPr lang="en-US" sz="2700" dirty="0"/>
                        <a:t>     С:=А; </a:t>
                      </a:r>
                      <a:br>
                        <a:rPr lang="en-US" sz="2700" dirty="0"/>
                      </a:br>
                      <a:r>
                        <a:rPr lang="en-US" sz="2700" dirty="0"/>
                        <a:t>     </a:t>
                      </a:r>
                      <a:r>
                        <a:rPr lang="en-US" sz="2700" b="1" dirty="0"/>
                        <a:t>if</a:t>
                      </a:r>
                      <a:r>
                        <a:rPr lang="en-US" sz="2700" dirty="0"/>
                        <a:t> B&gt;A</a:t>
                      </a:r>
                      <a:br>
                        <a:rPr lang="en-US" sz="2700" dirty="0"/>
                      </a:br>
                      <a:r>
                        <a:rPr lang="en-US" sz="2700" dirty="0"/>
                        <a:t>     </a:t>
                      </a:r>
                      <a:r>
                        <a:rPr lang="en-US" sz="2700" b="1" dirty="0"/>
                        <a:t>then</a:t>
                      </a:r>
                      <a:r>
                        <a:rPr lang="en-US" sz="2700" dirty="0"/>
                        <a:t> C:=B;</a:t>
                      </a:r>
                      <a:br>
                        <a:rPr lang="en-US" sz="2700" dirty="0"/>
                      </a:br>
                      <a:r>
                        <a:rPr lang="en-US" sz="2700" dirty="0"/>
                        <a:t>     write(С)</a:t>
                      </a:r>
                      <a:br>
                        <a:rPr lang="en-US" sz="2700" dirty="0"/>
                      </a:br>
                      <a:r>
                        <a:rPr lang="en-US" sz="2700" b="1" dirty="0"/>
                        <a:t>end.</a:t>
                      </a:r>
                      <a:endParaRPr lang="en-US" sz="2700" dirty="0"/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6909" y="0"/>
            <a:ext cx="847078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 теперь запрограммируем на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Паскале алгоритм БИД,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 котором использовано ветвление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85990" y="2376644"/>
            <a:ext cx="2670772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Неполное ветвление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" y="6392738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Опять все очень похоже. </a:t>
            </a:r>
            <a:r>
              <a:rPr lang="ru-RU" sz="2000" b="1" dirty="0" smtClean="0"/>
              <a:t>Ветвь </a:t>
            </a:r>
            <a:r>
              <a:rPr lang="ru-RU" sz="2000" b="1" u="sng" dirty="0" err="1" smtClean="0"/>
              <a:t>else</a:t>
            </a:r>
            <a:r>
              <a:rPr lang="ru-RU" sz="2000" b="1" dirty="0" smtClean="0"/>
              <a:t> в операторе ветвления может отсутствовать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99213" y="1869714"/>
            <a:ext cx="4644804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Программирование на алгоритмическом языке: неполное ветвление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801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21333" y="0"/>
            <a:ext cx="6475619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000" b="1" dirty="0" smtClean="0"/>
              <a:t>Программирование </a:t>
            </a:r>
          </a:p>
          <a:p>
            <a:pPr algn="ctr"/>
            <a:r>
              <a:rPr lang="ru-RU" sz="5000" b="1" dirty="0" smtClean="0"/>
              <a:t>вложенных ветвлений</a:t>
            </a:r>
            <a:endParaRPr lang="ru-RU" sz="50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482" y="2391448"/>
            <a:ext cx="3920150" cy="378301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083114" y="2828514"/>
            <a:ext cx="506088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b="1" dirty="0" smtClean="0"/>
              <a:t>Program</a:t>
            </a:r>
            <a:r>
              <a:rPr lang="en-US" sz="2500" dirty="0" smtClean="0"/>
              <a:t> BIT2; </a:t>
            </a:r>
            <a:br>
              <a:rPr lang="en-US" sz="2500" dirty="0" smtClean="0"/>
            </a:br>
            <a:r>
              <a:rPr lang="en-US" sz="2500" b="1" dirty="0" err="1" smtClean="0"/>
              <a:t>var</a:t>
            </a:r>
            <a:r>
              <a:rPr lang="en-US" sz="2500" dirty="0" smtClean="0"/>
              <a:t> А, В, С, D: real; </a:t>
            </a:r>
            <a:br>
              <a:rPr lang="en-US" sz="2500" dirty="0" smtClean="0"/>
            </a:br>
            <a:r>
              <a:rPr lang="en-US" sz="2500" b="1" dirty="0" smtClean="0"/>
              <a:t>begin</a:t>
            </a:r>
            <a:r>
              <a:rPr lang="en-US" sz="2500" dirty="0" smtClean="0"/>
              <a:t> </a:t>
            </a:r>
            <a:r>
              <a:rPr lang="en-US" sz="2500" dirty="0" err="1" smtClean="0"/>
              <a:t>readln</a:t>
            </a:r>
            <a:r>
              <a:rPr lang="en-US" sz="2500" dirty="0" smtClean="0"/>
              <a:t>(А, В, С); </a:t>
            </a:r>
            <a:br>
              <a:rPr lang="en-US" sz="2500" dirty="0" smtClean="0"/>
            </a:br>
            <a:r>
              <a:rPr lang="en-US" sz="2500" dirty="0" smtClean="0"/>
              <a:t>     </a:t>
            </a:r>
            <a:r>
              <a:rPr lang="en-US" sz="2500" b="1" dirty="0" smtClean="0"/>
              <a:t>if</a:t>
            </a:r>
            <a:r>
              <a:rPr lang="en-US" sz="2500" dirty="0" smtClean="0"/>
              <a:t> A&gt;B</a:t>
            </a:r>
            <a:br>
              <a:rPr lang="en-US" sz="2500" dirty="0" smtClean="0"/>
            </a:br>
            <a:r>
              <a:rPr lang="en-US" sz="2500" dirty="0" smtClean="0"/>
              <a:t>          </a:t>
            </a:r>
            <a:r>
              <a:rPr lang="en-US" sz="2500" b="1" dirty="0" smtClean="0"/>
              <a:t>then if</a:t>
            </a:r>
            <a:r>
              <a:rPr lang="en-US" sz="2500" dirty="0" smtClean="0"/>
              <a:t> A&gt;C </a:t>
            </a:r>
            <a:r>
              <a:rPr lang="en-US" sz="2500" b="1" dirty="0" smtClean="0"/>
              <a:t>then</a:t>
            </a:r>
            <a:r>
              <a:rPr lang="en-US" sz="2500" dirty="0" smtClean="0"/>
              <a:t> D:=A </a:t>
            </a:r>
            <a:r>
              <a:rPr lang="en-US" sz="2500" b="1" dirty="0" smtClean="0"/>
              <a:t>else</a:t>
            </a:r>
            <a:r>
              <a:rPr lang="en-US" sz="2500" dirty="0" smtClean="0"/>
              <a:t> D:=B </a:t>
            </a:r>
            <a:br>
              <a:rPr lang="en-US" sz="2500" dirty="0" smtClean="0"/>
            </a:br>
            <a:r>
              <a:rPr lang="en-US" sz="2500" dirty="0" smtClean="0"/>
              <a:t>          </a:t>
            </a:r>
            <a:r>
              <a:rPr lang="en-US" sz="2500" b="1" dirty="0" smtClean="0"/>
              <a:t>else if</a:t>
            </a:r>
            <a:r>
              <a:rPr lang="en-US" sz="2500" dirty="0" smtClean="0"/>
              <a:t> B&gt;C </a:t>
            </a:r>
            <a:r>
              <a:rPr lang="en-US" sz="2500" b="1" dirty="0" smtClean="0"/>
              <a:t>then</a:t>
            </a:r>
            <a:r>
              <a:rPr lang="en-US" sz="2500" dirty="0" smtClean="0"/>
              <a:t> D:=B </a:t>
            </a:r>
            <a:r>
              <a:rPr lang="en-US" sz="2500" b="1" dirty="0" smtClean="0"/>
              <a:t>else</a:t>
            </a:r>
            <a:r>
              <a:rPr lang="en-US" sz="2500" dirty="0" smtClean="0"/>
              <a:t> D:=C;</a:t>
            </a:r>
            <a:br>
              <a:rPr lang="en-US" sz="2500" dirty="0" smtClean="0"/>
            </a:br>
            <a:r>
              <a:rPr lang="en-US" sz="2500" dirty="0" smtClean="0"/>
              <a:t>     </a:t>
            </a:r>
            <a:r>
              <a:rPr lang="en-US" sz="2500" dirty="0" err="1" smtClean="0"/>
              <a:t>writeln</a:t>
            </a:r>
            <a:r>
              <a:rPr lang="en-US" sz="2500" dirty="0" smtClean="0"/>
              <a:t>(D)</a:t>
            </a:r>
            <a:br>
              <a:rPr lang="en-US" sz="2500" dirty="0" smtClean="0"/>
            </a:br>
            <a:r>
              <a:rPr lang="en-US" sz="2500" b="1" dirty="0" smtClean="0"/>
              <a:t>end.</a:t>
            </a:r>
            <a:r>
              <a:rPr lang="en-US" sz="2500" dirty="0" smtClean="0"/>
              <a:t> </a:t>
            </a:r>
            <a:endParaRPr lang="en-US" sz="2500" dirty="0"/>
          </a:p>
        </p:txBody>
      </p:sp>
      <p:sp>
        <p:nvSpPr>
          <p:cNvPr id="8" name="TextBox 7"/>
          <p:cNvSpPr txBox="1"/>
          <p:nvPr/>
        </p:nvSpPr>
        <p:spPr>
          <a:xfrm>
            <a:off x="4083114" y="2182183"/>
            <a:ext cx="4725910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Составим программу на языке программирования Паскаль: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81482" y="6174463"/>
            <a:ext cx="3920150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Структура алгоритма – выбор большего из 3 чисел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486400" y="6435679"/>
            <a:ext cx="3413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/>
              <a:t>Перед </a:t>
            </a:r>
            <a:r>
              <a:rPr lang="en-US" b="1" dirty="0" smtClean="0"/>
              <a:t>else </a:t>
            </a:r>
            <a:r>
              <a:rPr lang="ru-RU" b="1" dirty="0" smtClean="0"/>
              <a:t>не ставится знак «;».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441135" y="5960197"/>
            <a:ext cx="3367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2 вариант решения задачи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45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9588" y="154406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Составим программу упорядочения значений двух переменных.</a:t>
            </a:r>
            <a:endParaRPr lang="ru-RU" sz="40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92779"/>
              </p:ext>
            </p:extLst>
          </p:nvPr>
        </p:nvGraphicFramePr>
        <p:xfrm>
          <a:off x="226336" y="1769390"/>
          <a:ext cx="8618900" cy="4629150"/>
        </p:xfrm>
        <a:graphic>
          <a:graphicData uri="http://schemas.openxmlformats.org/drawingml/2006/table">
            <a:tbl>
              <a:tblPr/>
              <a:tblGrid>
                <a:gridCol w="4309450"/>
                <a:gridCol w="430945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err="1"/>
                        <a:t>алг</a:t>
                      </a:r>
                      <a:r>
                        <a:rPr lang="ru-RU" sz="3000" dirty="0"/>
                        <a:t> СОРТИРОВКА </a:t>
                      </a:r>
                      <a:br>
                        <a:rPr lang="ru-RU" sz="3000" dirty="0"/>
                      </a:br>
                      <a:r>
                        <a:rPr lang="ru-RU" sz="3000" b="1" dirty="0"/>
                        <a:t>вещ</a:t>
                      </a:r>
                      <a:r>
                        <a:rPr lang="ru-RU" sz="3000" dirty="0"/>
                        <a:t> X, Y, С </a:t>
                      </a:r>
                      <a:br>
                        <a:rPr lang="ru-RU" sz="3000" dirty="0"/>
                      </a:br>
                      <a:r>
                        <a:rPr lang="ru-RU" sz="3000" b="1" dirty="0" err="1"/>
                        <a:t>нач</a:t>
                      </a:r>
                      <a:r>
                        <a:rPr lang="ru-RU" sz="3000" dirty="0"/>
                        <a:t> ввод X, Y</a:t>
                      </a:r>
                      <a:br>
                        <a:rPr lang="ru-RU" sz="3000" dirty="0"/>
                      </a:br>
                      <a:r>
                        <a:rPr lang="ru-RU" sz="3000" dirty="0"/>
                        <a:t>     </a:t>
                      </a:r>
                      <a:r>
                        <a:rPr lang="ru-RU" sz="3000" b="1" dirty="0"/>
                        <a:t>если</a:t>
                      </a:r>
                      <a:r>
                        <a:rPr lang="ru-RU" sz="3000" dirty="0"/>
                        <a:t> X&gt;Y</a:t>
                      </a:r>
                      <a:br>
                        <a:rPr lang="ru-RU" sz="3000" dirty="0"/>
                      </a:br>
                      <a:r>
                        <a:rPr lang="ru-RU" sz="3000" dirty="0"/>
                        <a:t>     </a:t>
                      </a:r>
                      <a:r>
                        <a:rPr lang="ru-RU" sz="3000" b="1" dirty="0"/>
                        <a:t>то</a:t>
                      </a:r>
                      <a:r>
                        <a:rPr lang="ru-RU" sz="3000" dirty="0"/>
                        <a:t> С:=Х </a:t>
                      </a:r>
                      <a:br>
                        <a:rPr lang="ru-RU" sz="3000" dirty="0"/>
                      </a:br>
                      <a:r>
                        <a:rPr lang="ru-RU" sz="3000" dirty="0"/>
                        <a:t>       X:=Y</a:t>
                      </a:r>
                      <a:br>
                        <a:rPr lang="ru-RU" sz="3000" dirty="0"/>
                      </a:br>
                      <a:r>
                        <a:rPr lang="ru-RU" sz="3000" dirty="0"/>
                        <a:t>       Y:=C</a:t>
                      </a:r>
                      <a:br>
                        <a:rPr lang="ru-RU" sz="3000" dirty="0"/>
                      </a:br>
                      <a:r>
                        <a:rPr lang="ru-RU" sz="3000" dirty="0"/>
                        <a:t>     </a:t>
                      </a:r>
                      <a:r>
                        <a:rPr lang="ru-RU" sz="3000" b="1" dirty="0" err="1"/>
                        <a:t>кв</a:t>
                      </a:r>
                      <a:r>
                        <a:rPr lang="ru-RU" sz="3000" dirty="0"/>
                        <a:t/>
                      </a:r>
                      <a:br>
                        <a:rPr lang="ru-RU" sz="3000" dirty="0"/>
                      </a:br>
                      <a:r>
                        <a:rPr lang="ru-RU" sz="3000" dirty="0"/>
                        <a:t>     вывод X, Y</a:t>
                      </a:r>
                      <a:br>
                        <a:rPr lang="ru-RU" sz="3000" dirty="0"/>
                      </a:br>
                      <a:r>
                        <a:rPr lang="ru-RU" sz="3000" b="1" dirty="0"/>
                        <a:t>кон</a:t>
                      </a:r>
                      <a:endParaRPr lang="ru-RU" sz="3000" dirty="0"/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/>
                        <a:t>Program</a:t>
                      </a:r>
                      <a:r>
                        <a:rPr lang="en-US" sz="3000" dirty="0"/>
                        <a:t> SORTING;</a:t>
                      </a:r>
                      <a:br>
                        <a:rPr lang="en-US" sz="3000" dirty="0"/>
                      </a:br>
                      <a:r>
                        <a:rPr lang="en-US" sz="3000" b="1" dirty="0" err="1"/>
                        <a:t>var</a:t>
                      </a:r>
                      <a:r>
                        <a:rPr lang="en-US" sz="3000" dirty="0"/>
                        <a:t> X, Y, С : real;</a:t>
                      </a:r>
                      <a:br>
                        <a:rPr lang="en-US" sz="3000" dirty="0"/>
                      </a:br>
                      <a:r>
                        <a:rPr lang="en-US" sz="3000" b="1" dirty="0"/>
                        <a:t>begin</a:t>
                      </a:r>
                      <a:r>
                        <a:rPr lang="en-US" sz="3000" dirty="0"/>
                        <a:t> </a:t>
                      </a:r>
                      <a:r>
                        <a:rPr lang="en-US" sz="3000" dirty="0" err="1" smtClean="0"/>
                        <a:t>readln</a:t>
                      </a:r>
                      <a:r>
                        <a:rPr lang="ru-RU" sz="3000" dirty="0" smtClean="0"/>
                        <a:t> </a:t>
                      </a:r>
                      <a:r>
                        <a:rPr lang="en-US" sz="3000" dirty="0" smtClean="0"/>
                        <a:t>(</a:t>
                      </a:r>
                      <a:r>
                        <a:rPr lang="en-US" sz="3000" dirty="0"/>
                        <a:t>X, Y) ;</a:t>
                      </a:r>
                      <a:br>
                        <a:rPr lang="en-US" sz="3000" dirty="0"/>
                      </a:br>
                      <a:r>
                        <a:rPr lang="en-US" sz="3000" dirty="0"/>
                        <a:t>     </a:t>
                      </a:r>
                      <a:r>
                        <a:rPr lang="en-US" sz="3000" b="1" dirty="0"/>
                        <a:t>if</a:t>
                      </a:r>
                      <a:r>
                        <a:rPr lang="en-US" sz="3000" dirty="0"/>
                        <a:t> X&gt;Y</a:t>
                      </a:r>
                      <a:br>
                        <a:rPr lang="en-US" sz="3000" dirty="0"/>
                      </a:br>
                      <a:r>
                        <a:rPr lang="en-US" sz="3000" dirty="0"/>
                        <a:t>     </a:t>
                      </a:r>
                      <a:r>
                        <a:rPr lang="en-US" sz="3000" b="1" dirty="0"/>
                        <a:t>then begin</a:t>
                      </a:r>
                      <a:r>
                        <a:rPr lang="en-US" sz="3000" dirty="0"/>
                        <a:t> С : =X;</a:t>
                      </a:r>
                      <a:br>
                        <a:rPr lang="en-US" sz="3000" dirty="0"/>
                      </a:br>
                      <a:r>
                        <a:rPr lang="en-US" sz="3000" dirty="0"/>
                        <a:t>          X:=Y;</a:t>
                      </a:r>
                      <a:br>
                        <a:rPr lang="en-US" sz="3000" dirty="0"/>
                      </a:br>
                      <a:r>
                        <a:rPr lang="en-US" sz="3000" dirty="0"/>
                        <a:t>          Y:=C</a:t>
                      </a:r>
                      <a:br>
                        <a:rPr lang="en-US" sz="3000" dirty="0"/>
                      </a:br>
                      <a:r>
                        <a:rPr lang="en-US" sz="3000" dirty="0"/>
                        <a:t>       </a:t>
                      </a:r>
                      <a:r>
                        <a:rPr lang="en-US" sz="3000" b="1" dirty="0"/>
                        <a:t>end</a:t>
                      </a:r>
                      <a:r>
                        <a:rPr lang="en-US" sz="3000" dirty="0"/>
                        <a:t>;</a:t>
                      </a:r>
                      <a:br>
                        <a:rPr lang="en-US" sz="3000" dirty="0"/>
                      </a:br>
                      <a:r>
                        <a:rPr lang="en-US" sz="3000" dirty="0"/>
                        <a:t>     </a:t>
                      </a:r>
                      <a:r>
                        <a:rPr lang="en-US" sz="3000" dirty="0" smtClean="0"/>
                        <a:t>write</a:t>
                      </a:r>
                      <a:r>
                        <a:rPr lang="ru-RU" sz="3000" dirty="0" smtClean="0"/>
                        <a:t> </a:t>
                      </a:r>
                      <a:r>
                        <a:rPr lang="en-US" sz="3000" dirty="0" smtClean="0"/>
                        <a:t>(</a:t>
                      </a:r>
                      <a:r>
                        <a:rPr lang="en-US" sz="3000" dirty="0"/>
                        <a:t>X,Y)</a:t>
                      </a:r>
                      <a:br>
                        <a:rPr lang="en-US" sz="3000" dirty="0"/>
                      </a:br>
                      <a:r>
                        <a:rPr lang="en-US" sz="3000" b="1" dirty="0"/>
                        <a:t>end.</a:t>
                      </a:r>
                      <a:endParaRPr lang="en-US" sz="3000" dirty="0"/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084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44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smtClean="0"/>
              <a:t>       </a:t>
            </a:r>
            <a:r>
              <a:rPr lang="ru-RU" sz="2600" dirty="0" smtClean="0"/>
              <a:t>Этот пример иллюстрирует следующее </a:t>
            </a:r>
            <a:r>
              <a:rPr lang="ru-RU" sz="2600" u="sng" dirty="0" smtClean="0"/>
              <a:t>правило Паскаля</a:t>
            </a:r>
            <a:r>
              <a:rPr lang="ru-RU" sz="2600" dirty="0" smtClean="0"/>
              <a:t>: </a:t>
            </a:r>
            <a:r>
              <a:rPr lang="ru-RU" sz="2600" b="1" i="1" dirty="0" smtClean="0"/>
              <a:t>если на какой-то из ветвей оператора ветвления находится несколько последовательных операторов, то их нужно записывать между служебными словами </a:t>
            </a:r>
            <a:r>
              <a:rPr lang="ru-RU" sz="2600" b="1" i="1" dirty="0" err="1" smtClean="0"/>
              <a:t>begin</a:t>
            </a:r>
            <a:r>
              <a:rPr lang="ru-RU" sz="2600" i="1" dirty="0" smtClean="0"/>
              <a:t> и </a:t>
            </a:r>
            <a:r>
              <a:rPr lang="ru-RU" sz="2600" b="1" i="1" dirty="0" err="1" smtClean="0"/>
              <a:t>end</a:t>
            </a:r>
            <a:r>
              <a:rPr lang="ru-RU" sz="2600" i="1" dirty="0" smtClean="0"/>
              <a:t>. </a:t>
            </a:r>
          </a:p>
          <a:p>
            <a:endParaRPr lang="ru-RU" sz="3000" dirty="0"/>
          </a:p>
          <a:p>
            <a:r>
              <a:rPr lang="ru-RU" sz="3000" dirty="0" smtClean="0"/>
              <a:t>Конструкция такого вида:</a:t>
            </a:r>
          </a:p>
          <a:p>
            <a:endParaRPr lang="ru-RU" sz="3000" dirty="0" smtClean="0"/>
          </a:p>
          <a:p>
            <a:pPr algn="ctr"/>
            <a:r>
              <a:rPr lang="ru-RU" sz="3500" b="1" dirty="0" err="1" smtClean="0"/>
              <a:t>begin</a:t>
            </a:r>
            <a:r>
              <a:rPr lang="ru-RU" sz="3500" dirty="0" smtClean="0"/>
              <a:t> &lt;Последовательность операторов&gt; </a:t>
            </a:r>
            <a:r>
              <a:rPr lang="ru-RU" sz="3500" b="1" dirty="0" err="1" smtClean="0"/>
              <a:t>end</a:t>
            </a:r>
            <a:r>
              <a:rPr lang="ru-RU" sz="3500" dirty="0"/>
              <a:t> </a:t>
            </a:r>
            <a:endParaRPr lang="ru-RU" sz="3500" dirty="0" smtClean="0"/>
          </a:p>
          <a:p>
            <a:endParaRPr lang="ru-RU" sz="3000" dirty="0"/>
          </a:p>
          <a:p>
            <a:r>
              <a:rPr lang="ru-RU" sz="3000" dirty="0" smtClean="0"/>
              <a:t>называется </a:t>
            </a:r>
            <a:r>
              <a:rPr lang="ru-RU" sz="3000" b="1" dirty="0" smtClean="0"/>
              <a:t>составным оператором</a:t>
            </a:r>
            <a:r>
              <a:rPr lang="ru-RU" sz="3000" dirty="0" smtClean="0"/>
              <a:t>. </a:t>
            </a:r>
          </a:p>
          <a:p>
            <a:endParaRPr lang="ru-RU" sz="3000" dirty="0" smtClean="0"/>
          </a:p>
          <a:p>
            <a:r>
              <a:rPr lang="ru-RU" sz="3000" dirty="0" smtClean="0"/>
              <a:t>Следовательно, в описанной выше общей форме ветвления &lt;оператор1&gt; и &lt;оператор2&gt; могут быть простыми (один) и составными операторами.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66328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569</Words>
  <Application>Microsoft Office PowerPoint</Application>
  <PresentationFormat>Экран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Igor Ukhvarenok</dc:creator>
  <cp:lastModifiedBy>Айлана</cp:lastModifiedBy>
  <cp:revision>39</cp:revision>
  <dcterms:created xsi:type="dcterms:W3CDTF">2014-03-02T14:19:52Z</dcterms:created>
  <dcterms:modified xsi:type="dcterms:W3CDTF">2024-10-15T12:38:47Z</dcterms:modified>
</cp:coreProperties>
</file>